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6"/>
  </p:handoutMasterIdLst>
  <p:sldIdLst>
    <p:sldId id="297" r:id="rId3"/>
    <p:sldId id="298" r:id="rId5"/>
    <p:sldId id="257" r:id="rId6"/>
    <p:sldId id="258" r:id="rId7"/>
    <p:sldId id="273" r:id="rId8"/>
    <p:sldId id="272" r:id="rId9"/>
    <p:sldId id="260" r:id="rId10"/>
    <p:sldId id="288" r:id="rId11"/>
    <p:sldId id="274" r:id="rId12"/>
    <p:sldId id="293" r:id="rId13"/>
    <p:sldId id="290" r:id="rId14"/>
    <p:sldId id="275" r:id="rId15"/>
    <p:sldId id="289" r:id="rId16"/>
    <p:sldId id="276" r:id="rId17"/>
    <p:sldId id="264" r:id="rId18"/>
    <p:sldId id="278" r:id="rId19"/>
    <p:sldId id="281" r:id="rId20"/>
    <p:sldId id="295" r:id="rId21"/>
    <p:sldId id="266" r:id="rId22"/>
    <p:sldId id="294" r:id="rId23"/>
    <p:sldId id="270" r:id="rId24"/>
    <p:sldId id="271" r:id="rId25"/>
  </p:sldIdLst>
  <p:sldSz cx="9144000" cy="6858000" type="screen4x3"/>
  <p:notesSz cx="6858000" cy="9947275"/>
  <p:defaultTextStyle>
    <a:defPPr>
      <a:defRPr lang="pt-B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773FB7A-F460-426A-A66A-B45AAFF414C5}" type="datetimeFigureOut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pt-BR" altLang="pt-BR" sz="1200" dirty="0"/>
            </a:fld>
            <a:endParaRPr lang="pt-BR" altLang="pt-B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69FA290-E0A0-42C0-B25A-B6096E3EB875}" type="datetimeFigureOut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Clique para editar o texto mestre</a:t>
            </a: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Segundo nível</a:t>
            </a: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Terceiro nível</a:t>
            </a: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Quarto nível</a:t>
            </a: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Quinto nível</a:t>
            </a: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pt-BR" altLang="pt-BR" sz="1200" dirty="0"/>
            </a:fld>
            <a:endParaRPr lang="pt-BR" altLang="pt-B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560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25604" name="Espaço Reservado para Número de Slide 3"/>
          <p:cNvSpPr txBox="1">
            <a:spLocks noGrp="1"/>
          </p:cNvSpPr>
          <p:nvPr>
            <p:ph type="sldNum" sz="quarter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pt-BR" altLang="pt-BR" sz="1200" dirty="0"/>
            </a:fld>
            <a:endParaRPr lang="pt-BR" altLang="pt-BR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pt-BR" altLang="pt-BR" dirty="0"/>
              <a:t>Clique para editar o estilo do título mestre</a:t>
            </a:r>
            <a:endParaRPr lang="pt-BR" altLang="pt-BR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pt-BR" altLang="pt-BR" dirty="0"/>
              <a:t>Clique para editar os estilos do texto mestre</a:t>
            </a:r>
            <a:endParaRPr lang="pt-BR" altLang="pt-BR" dirty="0"/>
          </a:p>
          <a:p>
            <a:pPr lvl="1"/>
            <a:r>
              <a:rPr lang="pt-BR" altLang="pt-BR" dirty="0"/>
              <a:t>Segundo nível</a:t>
            </a:r>
            <a:endParaRPr lang="pt-BR" altLang="pt-BR" dirty="0"/>
          </a:p>
          <a:p>
            <a:pPr lvl="2"/>
            <a:r>
              <a:rPr lang="pt-BR" altLang="pt-BR" dirty="0"/>
              <a:t>Terceiro nível</a:t>
            </a:r>
            <a:endParaRPr lang="pt-BR" altLang="pt-BR" dirty="0"/>
          </a:p>
          <a:p>
            <a:pPr lvl="3"/>
            <a:r>
              <a:rPr lang="pt-BR" altLang="pt-BR" dirty="0"/>
              <a:t>Quarto nível</a:t>
            </a:r>
            <a:endParaRPr lang="pt-BR" altLang="pt-BR" dirty="0"/>
          </a:p>
          <a:p>
            <a:pPr lvl="4"/>
            <a:r>
              <a:rPr lang="pt-BR" altLang="pt-BR" dirty="0"/>
              <a:t>Quinto nível</a:t>
            </a:r>
            <a:endParaRPr lang="pt-BR" altLang="pt-BR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G:/AUDI&#202;NCIA P&#218;BLICA/2023/http:/www.controlemunicipal.com.br/imagens/tb_5c2452e64c0e.jpg" TargetMode="Externa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algn="r" eaLnBrk="1" hangingPunct="1"/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2051" name="Rectangle 3"/>
          <p:cNvSpPr>
            <a:spLocks noGrp="1"/>
          </p:cNvSpPr>
          <p:nvPr>
            <p:ph type="subTitle"/>
          </p:nvPr>
        </p:nvSpPr>
        <p:spPr>
          <a:xfrm>
            <a:off x="0" y="1530350"/>
            <a:ext cx="9144000" cy="5327650"/>
          </a:xfrm>
          <a:ln/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eaLnBrk="1" hangingPunct="1">
              <a:lnSpc>
                <a:spcPct val="80000"/>
              </a:lnSpc>
            </a:pPr>
            <a:endParaRPr lang="pt-BR" altLang="pt-BR" sz="6600" dirty="0"/>
          </a:p>
          <a:p>
            <a:pPr lvl="0" eaLnBrk="1" hangingPunct="1">
              <a:lnSpc>
                <a:spcPct val="80000"/>
              </a:lnSpc>
            </a:pPr>
            <a:endParaRPr lang="pt-BR" altLang="pt-BR" sz="6600" dirty="0"/>
          </a:p>
          <a:p>
            <a:pPr lvl="0" eaLnBrk="1" hangingPunct="1">
              <a:lnSpc>
                <a:spcPct val="80000"/>
              </a:lnSpc>
            </a:pPr>
            <a:r>
              <a:rPr lang="pt-BR" altLang="pt-BR" sz="6600" dirty="0"/>
              <a:t>PODER </a:t>
            </a:r>
            <a:endParaRPr lang="pt-BR" altLang="pt-BR" sz="6600" dirty="0"/>
          </a:p>
          <a:p>
            <a:pPr lvl="0" eaLnBrk="1" hangingPunct="1">
              <a:lnSpc>
                <a:spcPct val="80000"/>
              </a:lnSpc>
            </a:pPr>
            <a:r>
              <a:rPr lang="pt-BR" altLang="pt-BR" sz="6600" dirty="0"/>
              <a:t>LEGISLATIVO</a:t>
            </a:r>
            <a:endParaRPr lang="pt-BR" altLang="pt-BR" sz="6600" dirty="0"/>
          </a:p>
        </p:txBody>
      </p:sp>
      <p:pic>
        <p:nvPicPr>
          <p:cNvPr id="2052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ctrTitle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algn="r" eaLnBrk="1" hangingPunct="1"/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1267" name="Rectangle 3"/>
          <p:cNvSpPr>
            <a:spLocks noGrp="1"/>
          </p:cNvSpPr>
          <p:nvPr>
            <p:ph type="subTitle"/>
          </p:nvPr>
        </p:nvSpPr>
        <p:spPr>
          <a:xfrm>
            <a:off x="0" y="1341438"/>
            <a:ext cx="9144000" cy="4945062"/>
          </a:xfrm>
          <a:ln/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eaLnBrk="1" hangingPunct="1"/>
            <a:r>
              <a:rPr lang="pt-BR" altLang="pt-BR" sz="4000" dirty="0">
                <a:solidFill>
                  <a:schemeClr val="accent2"/>
                </a:solidFill>
              </a:rPr>
              <a:t>Despesas Correntes</a:t>
            </a:r>
            <a:endParaRPr lang="pt-BR" altLang="pt-BR" sz="4000" dirty="0">
              <a:solidFill>
                <a:schemeClr val="accent2"/>
              </a:solidFill>
            </a:endParaRPr>
          </a:p>
          <a:p>
            <a:pPr lvl="0" eaLnBrk="1" hangingPunct="1"/>
            <a:endParaRPr lang="pt-BR" altLang="pt-BR" sz="4000" dirty="0"/>
          </a:p>
          <a:p>
            <a:pPr lvl="0" eaLnBrk="1" hangingPunct="1"/>
            <a:r>
              <a:rPr lang="pt-BR" altLang="pt-BR" sz="4000" dirty="0"/>
              <a:t>Passagens e Despesas </a:t>
            </a:r>
            <a:endParaRPr lang="pt-BR" altLang="pt-BR" sz="4000" dirty="0"/>
          </a:p>
          <a:p>
            <a:pPr lvl="0" eaLnBrk="1" hangingPunct="1"/>
            <a:r>
              <a:rPr lang="pt-BR" altLang="pt-BR" sz="4000" dirty="0"/>
              <a:t>com Locomoção  </a:t>
            </a:r>
            <a:endParaRPr lang="pt-BR" altLang="pt-BR" sz="4000" dirty="0"/>
          </a:p>
          <a:p>
            <a:pPr lvl="0" eaLnBrk="1" hangingPunct="1"/>
            <a:endParaRPr lang="pt-BR" altLang="pt-BR" sz="4000" dirty="0"/>
          </a:p>
          <a:p>
            <a:pPr lvl="0" eaLnBrk="1" hangingPunct="1"/>
            <a:r>
              <a:rPr lang="pt-BR" altLang="pt-BR" sz="4000" dirty="0"/>
              <a:t>1º - R$3.910,97</a:t>
            </a:r>
            <a:endParaRPr lang="pt-BR" altLang="pt-BR" sz="4000" dirty="0"/>
          </a:p>
          <a:p>
            <a:pPr lvl="0" eaLnBrk="1" hangingPunct="1"/>
            <a:endParaRPr lang="pt-BR" altLang="pt-BR" sz="4000" dirty="0"/>
          </a:p>
          <a:p>
            <a:pPr lvl="0" eaLnBrk="1" hangingPunct="1"/>
            <a:endParaRPr lang="pt-BR" altLang="pt-BR" sz="4000" dirty="0"/>
          </a:p>
          <a:p>
            <a:pPr lvl="0" eaLnBrk="1" hangingPunct="1"/>
            <a:endParaRPr lang="pt-BR" altLang="pt-BR" sz="4000" dirty="0"/>
          </a:p>
          <a:p>
            <a:pPr lvl="0" eaLnBrk="1" hangingPunct="1"/>
            <a:endParaRPr lang="pt-BR" altLang="pt-BR" sz="4000" dirty="0"/>
          </a:p>
        </p:txBody>
      </p:sp>
      <p:pic>
        <p:nvPicPr>
          <p:cNvPr id="11268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2291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9144000" cy="532765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pt-BR" altLang="pt-BR" sz="6000" dirty="0">
                <a:latin typeface="+mn-lt"/>
                <a:ea typeface="+mn-ea"/>
                <a:cs typeface="+mn-cs"/>
              </a:rPr>
              <a:t>Despesas de Pessoa Física</a:t>
            </a:r>
            <a:endParaRPr lang="pt-BR" altLang="pt-BR" sz="60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Tx/>
              <a:buChar char="-"/>
            </a:pPr>
            <a:r>
              <a:rPr lang="pt-BR" altLang="pt-BR" sz="2800" dirty="0">
                <a:latin typeface="+mn-lt"/>
                <a:ea typeface="+mn-ea"/>
                <a:cs typeface="+mn-cs"/>
              </a:rPr>
              <a:t>Eletricista</a:t>
            </a:r>
            <a:endParaRPr lang="pt-BR" altLang="pt-BR" sz="28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Tx/>
              <a:buChar char="-"/>
            </a:pPr>
            <a:r>
              <a:rPr lang="pt-BR" altLang="pt-BR" sz="2800" dirty="0">
                <a:latin typeface="+mn-lt"/>
                <a:ea typeface="+mn-ea"/>
                <a:cs typeface="+mn-cs"/>
              </a:rPr>
              <a:t>Pedreiro</a:t>
            </a:r>
            <a:endParaRPr lang="pt-BR" altLang="pt-BR" sz="28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Tx/>
              <a:buChar char="-"/>
            </a:pPr>
            <a:r>
              <a:rPr lang="pt-BR" altLang="pt-BR" sz="2800" dirty="0">
                <a:latin typeface="+mn-lt"/>
                <a:ea typeface="+mn-ea"/>
                <a:cs typeface="+mn-cs"/>
              </a:rPr>
              <a:t>Manutenção de computadores</a:t>
            </a:r>
            <a:endParaRPr lang="pt-BR" altLang="pt-BR" sz="28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Tx/>
            </a:pPr>
            <a:endParaRPr lang="pt-BR" altLang="pt-BR" sz="2800" dirty="0">
              <a:latin typeface="+mn-lt"/>
              <a:ea typeface="+mn-ea"/>
              <a:cs typeface="+mn-cs"/>
            </a:endParaRPr>
          </a:p>
        </p:txBody>
      </p:sp>
      <p:pic>
        <p:nvPicPr>
          <p:cNvPr id="12292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3315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8964613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pt-BR" altLang="pt-BR" sz="36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Despesas Correntes</a:t>
            </a:r>
            <a:endParaRPr lang="pt-BR" altLang="pt-BR" sz="36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3400" dirty="0">
                <a:latin typeface="+mn-lt"/>
                <a:ea typeface="+mn-ea"/>
                <a:cs typeface="+mn-cs"/>
              </a:rPr>
              <a:t>Outros Serviços Pessoa Física </a:t>
            </a:r>
            <a:endParaRPr lang="pt-BR" altLang="pt-BR" sz="3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3600" dirty="0">
                <a:latin typeface="+mn-lt"/>
                <a:ea typeface="+mn-ea"/>
                <a:cs typeface="+mn-cs"/>
              </a:rPr>
              <a:t>1º - R$0,00</a:t>
            </a: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400" dirty="0">
              <a:latin typeface="+mn-lt"/>
              <a:ea typeface="+mn-ea"/>
              <a:cs typeface="+mn-cs"/>
            </a:endParaRPr>
          </a:p>
        </p:txBody>
      </p:sp>
      <p:pic>
        <p:nvPicPr>
          <p:cNvPr id="13316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4339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9144000" cy="532765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4800" dirty="0">
                <a:latin typeface="+mn-lt"/>
                <a:ea typeface="+mn-ea"/>
                <a:cs typeface="+mn-cs"/>
              </a:rPr>
              <a:t>Despesas de Pessoa Jurídica</a:t>
            </a:r>
            <a:endParaRPr lang="pt-BR" altLang="pt-BR" sz="48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  <a:buChar char="-"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Manutenção de site</a:t>
            </a:r>
            <a:endParaRPr lang="pt-BR" altLang="pt-BR" sz="20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- Locação de Software</a:t>
            </a:r>
            <a:endParaRPr lang="pt-BR" altLang="pt-BR" sz="20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  <a:buChar char="-"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Manutenções (bens móveis e imóveis)</a:t>
            </a:r>
            <a:endParaRPr lang="pt-BR" altLang="pt-BR" sz="20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  <a:buChar char="-"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Treinamentos</a:t>
            </a:r>
            <a:endParaRPr lang="pt-BR" altLang="pt-BR" sz="20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  <a:buChar char="-"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Associações</a:t>
            </a:r>
            <a:endParaRPr lang="pt-BR" altLang="pt-BR" sz="20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  <a:buChar char="-"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Telefone</a:t>
            </a:r>
            <a:endParaRPr lang="pt-BR" altLang="pt-BR" sz="20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  <a:buChar char="-"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Água</a:t>
            </a:r>
            <a:endParaRPr lang="pt-BR" altLang="pt-BR" sz="20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  <a:buChar char="-"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Luz</a:t>
            </a:r>
            <a:endParaRPr lang="pt-BR" altLang="pt-BR" sz="20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90000"/>
              </a:lnSpc>
              <a:buClrTx/>
              <a:buSzTx/>
              <a:buFontTx/>
              <a:buChar char="-"/>
            </a:pPr>
            <a:r>
              <a:rPr lang="pt-BR" altLang="pt-BR" sz="2000" dirty="0">
                <a:latin typeface="+mn-lt"/>
                <a:ea typeface="+mn-ea"/>
                <a:cs typeface="+mn-cs"/>
              </a:rPr>
              <a:t>Seguros (pessoal e veículos)</a:t>
            </a:r>
            <a:endParaRPr lang="pt-BR" altLang="pt-BR" sz="5400" dirty="0">
              <a:latin typeface="+mn-lt"/>
              <a:ea typeface="+mn-ea"/>
              <a:cs typeface="+mn-cs"/>
            </a:endParaRPr>
          </a:p>
        </p:txBody>
      </p:sp>
      <p:pic>
        <p:nvPicPr>
          <p:cNvPr id="14340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536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8964613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pt-BR" altLang="pt-BR" sz="36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Despesas Correntes</a:t>
            </a:r>
            <a:endParaRPr lang="pt-BR" altLang="pt-BR" sz="36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3400" dirty="0">
                <a:latin typeface="+mn-lt"/>
                <a:ea typeface="+mn-ea"/>
                <a:cs typeface="+mn-cs"/>
              </a:rPr>
              <a:t>Outros Serv.Pessoa Jurídica</a:t>
            </a:r>
            <a:endParaRPr lang="pt-BR" altLang="pt-BR" sz="3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3600" dirty="0">
                <a:latin typeface="+mn-lt"/>
                <a:ea typeface="+mn-ea"/>
                <a:cs typeface="+mn-cs"/>
              </a:rPr>
              <a:t>1º - R$36.048,27</a:t>
            </a: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400" dirty="0">
              <a:latin typeface="+mn-lt"/>
              <a:ea typeface="+mn-ea"/>
              <a:cs typeface="+mn-cs"/>
            </a:endParaRPr>
          </a:p>
        </p:txBody>
      </p:sp>
      <p:pic>
        <p:nvPicPr>
          <p:cNvPr id="15364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6387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8964613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lang="pt-BR" altLang="pt-BR" sz="36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36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Total de Despesas Correntes</a:t>
            </a:r>
            <a:endParaRPr lang="pt-BR" altLang="pt-BR" sz="36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3600" dirty="0">
                <a:latin typeface="+mn-lt"/>
                <a:ea typeface="+mn-ea"/>
                <a:cs typeface="+mn-cs"/>
              </a:rPr>
              <a:t>1º - R$476.082,51</a:t>
            </a: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latin typeface="+mn-lt"/>
              <a:ea typeface="+mn-ea"/>
              <a:cs typeface="+mn-cs"/>
            </a:endParaRPr>
          </a:p>
        </p:txBody>
      </p:sp>
      <p:pic>
        <p:nvPicPr>
          <p:cNvPr id="16388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7411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6350" y="1336675"/>
            <a:ext cx="8964613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3600" dirty="0">
                <a:latin typeface="+mn-lt"/>
                <a:ea typeface="+mn-ea"/>
                <a:cs typeface="+mn-cs"/>
              </a:rPr>
              <a:t>Investimentos </a:t>
            </a: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3600" dirty="0">
                <a:latin typeface="+mn-lt"/>
                <a:ea typeface="+mn-ea"/>
                <a:cs typeface="+mn-cs"/>
              </a:rPr>
              <a:t>1º - R$0,00</a:t>
            </a:r>
            <a:endParaRPr lang="pt-BR" altLang="pt-BR" sz="36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3600" dirty="0">
              <a:latin typeface="+mn-lt"/>
              <a:ea typeface="+mn-ea"/>
              <a:cs typeface="+mn-cs"/>
            </a:endParaRPr>
          </a:p>
        </p:txBody>
      </p:sp>
      <p:pic>
        <p:nvPicPr>
          <p:cNvPr id="17412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8435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928688"/>
            <a:ext cx="8964613" cy="57150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lang="pt-BR" altLang="pt-BR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dirty="0">
                <a:latin typeface="+mn-lt"/>
                <a:ea typeface="+mn-ea"/>
                <a:cs typeface="+mn-cs"/>
              </a:rPr>
              <a:t>Despesas Correntes</a:t>
            </a:r>
            <a:endParaRPr lang="pt-BR" altLang="pt-BR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dirty="0">
                <a:latin typeface="+mn-lt"/>
                <a:ea typeface="+mn-ea"/>
                <a:cs typeface="+mn-cs"/>
              </a:rPr>
              <a:t>1º - R$476.082,51</a:t>
            </a:r>
            <a:endParaRPr lang="pt-BR" altLang="pt-BR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dirty="0">
                <a:latin typeface="+mn-lt"/>
                <a:ea typeface="+mn-ea"/>
                <a:cs typeface="+mn-cs"/>
              </a:rPr>
              <a:t>Investimentos </a:t>
            </a:r>
            <a:endParaRPr lang="pt-BR" altLang="pt-BR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dirty="0">
                <a:latin typeface="+mn-lt"/>
                <a:ea typeface="+mn-ea"/>
                <a:cs typeface="+mn-cs"/>
              </a:rPr>
              <a:t>1º - R$0,00</a:t>
            </a:r>
            <a:endParaRPr lang="pt-BR" altLang="pt-BR" dirty="0">
              <a:latin typeface="+mn-lt"/>
              <a:ea typeface="+mn-ea"/>
              <a:cs typeface="+mn-cs"/>
            </a:endParaRPr>
          </a:p>
        </p:txBody>
      </p:sp>
      <p:pic>
        <p:nvPicPr>
          <p:cNvPr id="18436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>
            <a:spLocks noGrp="1"/>
          </p:cNvSpPr>
          <p:nvPr>
            <p:ph type="ctrTitle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algn="r" eaLnBrk="1" hangingPunct="1"/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9459" name="Rectangle 3"/>
          <p:cNvSpPr>
            <a:spLocks noGrp="1"/>
          </p:cNvSpPr>
          <p:nvPr>
            <p:ph type="subTitle"/>
          </p:nvPr>
        </p:nvSpPr>
        <p:spPr>
          <a:xfrm>
            <a:off x="0" y="928688"/>
            <a:ext cx="8964613" cy="5715000"/>
          </a:xfrm>
          <a:ln/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eaLnBrk="1" hangingPunct="1"/>
            <a:endParaRPr lang="pt-BR" altLang="pt-BR" dirty="0"/>
          </a:p>
          <a:p>
            <a:pPr lvl="0" eaLnBrk="1" hangingPunct="1"/>
            <a:endParaRPr lang="pt-BR" altLang="pt-BR" dirty="0"/>
          </a:p>
          <a:p>
            <a:pPr lvl="0" eaLnBrk="1" hangingPunct="1"/>
            <a:r>
              <a:rPr lang="pt-BR" altLang="pt-BR" dirty="0"/>
              <a:t>Rendimentos Aplicações </a:t>
            </a:r>
            <a:endParaRPr lang="pt-BR" altLang="pt-BR" dirty="0"/>
          </a:p>
          <a:p>
            <a:pPr lvl="0" eaLnBrk="1" hangingPunct="1"/>
            <a:r>
              <a:rPr lang="pt-BR" altLang="pt-BR" dirty="0"/>
              <a:t> 	</a:t>
            </a:r>
            <a:endParaRPr lang="pt-BR" altLang="pt-BR" dirty="0"/>
          </a:p>
          <a:p>
            <a:pPr lvl="0" eaLnBrk="1" hangingPunct="1"/>
            <a:r>
              <a:rPr lang="pt-BR" altLang="pt-BR" dirty="0"/>
              <a:t>         1º - R$277,13	</a:t>
            </a:r>
            <a:endParaRPr lang="pt-BR" altLang="pt-BR" dirty="0"/>
          </a:p>
        </p:txBody>
      </p:sp>
      <p:pic>
        <p:nvPicPr>
          <p:cNvPr id="19460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2048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8964613" cy="532765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pt-BR" altLang="pt-BR" sz="4800" dirty="0">
                <a:latin typeface="+mn-lt"/>
                <a:ea typeface="+mn-ea"/>
                <a:cs typeface="+mn-cs"/>
              </a:rPr>
              <a:t>INVESTIMENTOS</a:t>
            </a:r>
            <a:endParaRPr lang="pt-BR" altLang="pt-BR" sz="4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8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1º Quadrimestre</a:t>
            </a:r>
            <a:endParaRPr lang="pt-BR" altLang="pt-BR" sz="48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Tx/>
            </a:pPr>
            <a:endParaRPr lang="pt-BR" altLang="pt-BR" sz="2000" dirty="0">
              <a:latin typeface="+mn-lt"/>
              <a:ea typeface="+mn-ea"/>
              <a:cs typeface="+mn-cs"/>
            </a:endParaRPr>
          </a:p>
        </p:txBody>
      </p:sp>
      <p:pic>
        <p:nvPicPr>
          <p:cNvPr id="20484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algn="r" eaLnBrk="1" hangingPunct="1"/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3075" name="Rectangle 3"/>
          <p:cNvSpPr>
            <a:spLocks noGrp="1"/>
          </p:cNvSpPr>
          <p:nvPr>
            <p:ph type="subTitle"/>
          </p:nvPr>
        </p:nvSpPr>
        <p:spPr>
          <a:xfrm>
            <a:off x="1042988" y="1412875"/>
            <a:ext cx="7273925" cy="4752975"/>
          </a:xfrm>
          <a:ln/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eaLnBrk="1" hangingPunct="1"/>
            <a:endParaRPr lang="pt-BR" altLang="pt-BR" sz="2800" dirty="0"/>
          </a:p>
          <a:p>
            <a:pPr lvl="0" eaLnBrk="1" hangingPunct="1"/>
            <a:endParaRPr lang="pt-BR" altLang="pt-BR" sz="2800" dirty="0"/>
          </a:p>
          <a:p>
            <a:pPr lvl="0" eaLnBrk="1" hangingPunct="1"/>
            <a:r>
              <a:rPr lang="pt-BR" altLang="pt-BR" sz="4400" dirty="0"/>
              <a:t>AUDIÊNCIA PÚBLICA</a:t>
            </a:r>
            <a:endParaRPr lang="pt-BR" altLang="pt-BR" sz="4400" dirty="0"/>
          </a:p>
          <a:p>
            <a:pPr lvl="0" eaLnBrk="1" hangingPunct="1"/>
            <a:endParaRPr lang="pt-BR" altLang="pt-BR" sz="4400" dirty="0"/>
          </a:p>
          <a:p>
            <a:pPr lvl="0" eaLnBrk="1" hangingPunct="1"/>
            <a:r>
              <a:rPr lang="pt-BR" altLang="pt-BR" sz="4400" dirty="0"/>
              <a:t>1º QUADRIMESTRE</a:t>
            </a:r>
            <a:endParaRPr lang="pt-BR" altLang="pt-BR" sz="4400" dirty="0"/>
          </a:p>
          <a:p>
            <a:pPr lvl="0" eaLnBrk="1" hangingPunct="1"/>
            <a:r>
              <a:rPr lang="pt-BR" altLang="pt-BR" sz="4400" dirty="0"/>
              <a:t>Janeiro a abril/2024</a:t>
            </a:r>
            <a:endParaRPr lang="pt-BR" altLang="pt-BR" sz="4400" dirty="0"/>
          </a:p>
          <a:p>
            <a:pPr lvl="0" eaLnBrk="1" hangingPunct="1"/>
            <a:endParaRPr lang="pt-BR" altLang="pt-BR" sz="4400" dirty="0"/>
          </a:p>
        </p:txBody>
      </p:sp>
      <p:pic>
        <p:nvPicPr>
          <p:cNvPr id="3076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2"/>
          <p:cNvSpPr>
            <a:spLocks noGrp="1"/>
          </p:cNvSpPr>
          <p:nvPr>
            <p:ph type="ctrTitle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algn="r" eaLnBrk="1" hangingPunct="1"/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21507" name="Rectangle 3"/>
          <p:cNvSpPr>
            <a:spLocks noGrp="1"/>
          </p:cNvSpPr>
          <p:nvPr>
            <p:ph type="subTitle"/>
          </p:nvPr>
        </p:nvSpPr>
        <p:spPr>
          <a:xfrm>
            <a:off x="0" y="1052513"/>
            <a:ext cx="8964613" cy="5616575"/>
          </a:xfrm>
          <a:ln/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eaLnBrk="1" hangingPunct="1"/>
            <a:r>
              <a:rPr lang="pt-BR" altLang="pt-BR" sz="3600" dirty="0"/>
              <a:t>VEREADORES</a:t>
            </a:r>
            <a:endParaRPr lang="pt-BR" altLang="pt-BR" sz="3600" dirty="0"/>
          </a:p>
          <a:p>
            <a:pPr lvl="0" algn="l" eaLnBrk="1" hangingPunct="1"/>
            <a:r>
              <a:rPr lang="pt-BR" altLang="pt-BR" sz="2800" dirty="0"/>
              <a:t>Amarildo Aparecido Bovo</a:t>
            </a:r>
            <a:endParaRPr lang="pt-BR" altLang="pt-BR" sz="2800" dirty="0"/>
          </a:p>
          <a:p>
            <a:pPr lvl="0" algn="l" eaLnBrk="1" hangingPunct="1"/>
            <a:r>
              <a:rPr lang="pt-BR" altLang="pt-BR" sz="2800" dirty="0"/>
              <a:t>Aparecido da Silva</a:t>
            </a:r>
            <a:endParaRPr lang="pt-BR" altLang="pt-BR" sz="2800" dirty="0"/>
          </a:p>
          <a:p>
            <a:pPr lvl="0" algn="l" eaLnBrk="1" hangingPunct="1"/>
            <a:r>
              <a:rPr lang="pt-BR" altLang="pt-BR" sz="2800" dirty="0"/>
              <a:t>Argemiro Garcia Junior</a:t>
            </a:r>
            <a:endParaRPr lang="pt-BR" altLang="pt-BR" sz="2800" dirty="0"/>
          </a:p>
          <a:p>
            <a:pPr lvl="0" algn="l" eaLnBrk="1" hangingPunct="1"/>
            <a:r>
              <a:rPr lang="pt-BR" altLang="pt-BR" sz="2800" dirty="0"/>
              <a:t>Fabiano Macedo Cardoso - Presidente</a:t>
            </a:r>
            <a:endParaRPr lang="pt-BR" altLang="pt-BR" sz="2800" dirty="0"/>
          </a:p>
          <a:p>
            <a:pPr lvl="0" algn="l" eaLnBrk="1" hangingPunct="1"/>
            <a:r>
              <a:rPr lang="pt-BR" altLang="pt-BR" sz="2800" dirty="0"/>
              <a:t>Paulo Henrique Neves de Oliveira</a:t>
            </a:r>
            <a:endParaRPr lang="pt-BR" altLang="pt-BR" sz="2800" dirty="0"/>
          </a:p>
          <a:p>
            <a:pPr lvl="0" algn="l" eaLnBrk="1" hangingPunct="1"/>
            <a:r>
              <a:rPr lang="pt-BR" altLang="pt-BR" sz="2800" dirty="0"/>
              <a:t>Pedro Fideles Pereira Neto</a:t>
            </a:r>
            <a:endParaRPr lang="pt-BR" altLang="pt-BR" sz="2800" dirty="0"/>
          </a:p>
          <a:p>
            <a:pPr lvl="0" algn="l" eaLnBrk="1" hangingPunct="1"/>
            <a:r>
              <a:rPr lang="pt-BR" altLang="pt-BR" sz="2800" dirty="0"/>
              <a:t>Sergio Ricardo Colonello</a:t>
            </a:r>
            <a:endParaRPr lang="pt-BR" altLang="pt-BR" sz="2800" dirty="0"/>
          </a:p>
          <a:p>
            <a:pPr lvl="0" algn="l" eaLnBrk="1" hangingPunct="1"/>
            <a:r>
              <a:rPr lang="pt-BR" altLang="pt-BR" sz="2800" dirty="0"/>
              <a:t>Valdeci Alves de Souza</a:t>
            </a:r>
            <a:endParaRPr lang="pt-BR" altLang="pt-BR" sz="2800" dirty="0"/>
          </a:p>
          <a:p>
            <a:pPr lvl="0" algn="l" eaLnBrk="1" hangingPunct="1"/>
            <a:r>
              <a:rPr lang="pt-BR" altLang="pt-BR" sz="2800" dirty="0"/>
              <a:t>Wilson Wanderlei Esposto </a:t>
            </a:r>
            <a:endParaRPr lang="pt-BR" altLang="pt-BR" sz="2400" dirty="0"/>
          </a:p>
        </p:txBody>
      </p:sp>
      <p:pic>
        <p:nvPicPr>
          <p:cNvPr id="21508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22531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179388" y="1339850"/>
            <a:ext cx="9144000" cy="532765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QUADRO FUNCIONAL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dirty="0">
                <a:latin typeface="+mn-lt"/>
                <a:ea typeface="+mn-ea"/>
                <a:cs typeface="+mn-cs"/>
              </a:rPr>
              <a:t>Concursados</a:t>
            </a:r>
            <a:endParaRPr lang="pt-BR" altLang="pt-BR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2200" dirty="0">
                <a:latin typeface="+mn-lt"/>
                <a:ea typeface="+mn-ea"/>
                <a:cs typeface="+mn-cs"/>
              </a:rPr>
              <a:t>Advogado – Bruna Carolina Marcotti</a:t>
            </a:r>
            <a:endParaRPr lang="pt-BR" altLang="pt-BR" sz="22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2200" dirty="0">
                <a:latin typeface="+mn-lt"/>
                <a:ea typeface="+mn-ea"/>
                <a:cs typeface="+mn-cs"/>
              </a:rPr>
              <a:t>Contadora – Eliana de Lourdes Marques de Madureira</a:t>
            </a:r>
            <a:endParaRPr lang="pt-BR" altLang="pt-BR" sz="22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2200" dirty="0">
                <a:latin typeface="+mn-lt"/>
                <a:ea typeface="+mn-ea"/>
                <a:cs typeface="+mn-cs"/>
              </a:rPr>
              <a:t>Serviços Gerais – Jaqueline da Silva Freitas</a:t>
            </a:r>
            <a:endParaRPr lang="pt-BR" altLang="pt-BR" sz="22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pt-BR" altLang="pt-BR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dirty="0">
                <a:latin typeface="+mn-lt"/>
                <a:ea typeface="+mn-ea"/>
                <a:cs typeface="+mn-cs"/>
              </a:rPr>
              <a:t>Comissionados</a:t>
            </a:r>
            <a:endParaRPr lang="pt-BR" altLang="pt-BR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2400" dirty="0">
                <a:sym typeface="+mn-ea"/>
              </a:rPr>
              <a:t>Diretora Administrativa</a:t>
            </a:r>
            <a:r>
              <a:rPr lang="pt-BR" altLang="pt-BR" sz="2400" dirty="0">
                <a:sym typeface="+mn-ea"/>
              </a:rPr>
              <a:t> - Regina da Assunção Cristóvão</a:t>
            </a:r>
            <a:endParaRPr lang="pt-BR" altLang="pt-BR" sz="24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2400" dirty="0">
                <a:sym typeface="+mn-ea"/>
              </a:rPr>
              <a:t>Assessor de Comunicação </a:t>
            </a:r>
            <a:r>
              <a:rPr lang="pt-BR" altLang="pt-BR" sz="2400" b="1" dirty="0">
                <a:sym typeface="+mn-ea"/>
              </a:rPr>
              <a:t> </a:t>
            </a:r>
            <a:r>
              <a:rPr lang="pt-BR" altLang="pt-BR" sz="2400" dirty="0">
                <a:sym typeface="+mn-ea"/>
              </a:rPr>
              <a:t>- Paulo Roberto Lima Barreto</a:t>
            </a:r>
            <a:endParaRPr lang="pt-BR" altLang="pt-BR" sz="24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2400" dirty="0">
                <a:sym typeface="+mn-ea"/>
              </a:rPr>
              <a:t>Assessora Legislativa – Natalia Cristina da Silva da Costa Sutil</a:t>
            </a:r>
            <a:endParaRPr lang="pt-BR" altLang="pt-BR" sz="2400" dirty="0">
              <a:latin typeface="+mn-lt"/>
              <a:ea typeface="+mn-ea"/>
              <a:cs typeface="+mn-cs"/>
            </a:endParaRPr>
          </a:p>
        </p:txBody>
      </p:sp>
      <p:pic>
        <p:nvPicPr>
          <p:cNvPr id="22532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23555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9144000" cy="532765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pt-BR" altLang="pt-BR" sz="66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pt-BR" altLang="pt-BR" sz="66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6600" dirty="0">
                <a:latin typeface="+mn-lt"/>
                <a:ea typeface="+mn-ea"/>
                <a:cs typeface="+mn-cs"/>
              </a:rPr>
              <a:t>PODER </a:t>
            </a:r>
            <a:endParaRPr lang="pt-BR" altLang="pt-BR" sz="66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6600" dirty="0">
                <a:latin typeface="+mn-lt"/>
                <a:ea typeface="+mn-ea"/>
                <a:cs typeface="+mn-cs"/>
              </a:rPr>
              <a:t>LEGISLATIVO</a:t>
            </a:r>
            <a:endParaRPr lang="pt-BR" altLang="pt-BR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23556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4099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179388" y="1341438"/>
            <a:ext cx="8785225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Orçamento Anual – Poder Legislativo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6000" b="1" dirty="0">
                <a:latin typeface="+mn-lt"/>
                <a:ea typeface="+mn-ea"/>
                <a:cs typeface="+mn-cs"/>
              </a:rPr>
              <a:t>R$1.759.460,00</a:t>
            </a:r>
            <a:endParaRPr lang="pt-BR" altLang="pt-BR" sz="6000" b="1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endParaRPr lang="pt-BR" altLang="pt-BR" sz="4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3800" dirty="0">
                <a:latin typeface="+mn-lt"/>
                <a:ea typeface="+mn-ea"/>
                <a:cs typeface="+mn-cs"/>
              </a:rPr>
              <a:t>Despesas Correntes – R$1.695.494,05</a:t>
            </a:r>
            <a:endParaRPr lang="pt-BR" altLang="pt-BR" sz="3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Despesas de Capital – R$63.965,95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Suplementação de até  30%</a:t>
            </a:r>
            <a:endParaRPr lang="pt-BR" altLang="pt-BR" sz="4000" dirty="0">
              <a:latin typeface="+mn-lt"/>
              <a:ea typeface="+mn-ea"/>
              <a:cs typeface="+mn-cs"/>
            </a:endParaRPr>
          </a:p>
        </p:txBody>
      </p:sp>
      <p:pic>
        <p:nvPicPr>
          <p:cNvPr id="4100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512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179388" y="1341438"/>
            <a:ext cx="8785225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lang="pt-BR" altLang="pt-BR" sz="4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3800" dirty="0">
                <a:latin typeface="+mn-lt"/>
                <a:ea typeface="+mn-ea"/>
                <a:cs typeface="+mn-cs"/>
              </a:rPr>
              <a:t>Despesas Correntes – R$1.695.494,05</a:t>
            </a:r>
            <a:endParaRPr lang="pt-BR" altLang="pt-BR" sz="3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Despesas de Capital – R$63.965,95</a:t>
            </a:r>
            <a:endParaRPr lang="pt-BR" altLang="pt-BR" sz="4000" dirty="0">
              <a:latin typeface="+mn-lt"/>
              <a:ea typeface="+mn-ea"/>
              <a:cs typeface="+mn-cs"/>
            </a:endParaRPr>
          </a:p>
        </p:txBody>
      </p:sp>
      <p:pic>
        <p:nvPicPr>
          <p:cNvPr id="5124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6147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-28575" y="1339850"/>
            <a:ext cx="8964613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pt-BR" altLang="pt-BR" sz="36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Despesas Correntes</a:t>
            </a:r>
            <a:endParaRPr lang="pt-BR" altLang="pt-BR" sz="36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Despesas c/Pessoal   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1º - R$337.348,72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</p:txBody>
      </p:sp>
      <p:pic>
        <p:nvPicPr>
          <p:cNvPr id="6148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7171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8964613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pt-BR" altLang="pt-BR" sz="40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Despesas Correntes</a:t>
            </a:r>
            <a:endParaRPr lang="pt-BR" altLang="pt-BR" sz="40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Contribuições Previdenciárias    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1º - R$71.775,59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</p:txBody>
      </p:sp>
      <p:pic>
        <p:nvPicPr>
          <p:cNvPr id="7172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8195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8964613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pt-BR" altLang="pt-BR" sz="40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Despesas Correntes</a:t>
            </a:r>
            <a:endParaRPr lang="pt-BR" altLang="pt-BR" sz="40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Diárias                        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1º - R$24.540,30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</p:txBody>
      </p:sp>
      <p:pic>
        <p:nvPicPr>
          <p:cNvPr id="8196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9219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9144000" cy="532765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pt-BR" altLang="pt-BR" sz="66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pt-BR" altLang="pt-BR" sz="6600" dirty="0">
                <a:latin typeface="+mn-lt"/>
                <a:ea typeface="+mn-ea"/>
                <a:cs typeface="+mn-cs"/>
              </a:rPr>
              <a:t>Material de Consumo</a:t>
            </a:r>
            <a:endParaRPr lang="pt-BR" altLang="pt-BR" sz="66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  <a:buChar char="-"/>
            </a:pPr>
            <a:r>
              <a:rPr lang="pt-BR" altLang="pt-BR" sz="2800" dirty="0">
                <a:latin typeface="+mn-lt"/>
                <a:ea typeface="+mn-ea"/>
                <a:cs typeface="+mn-cs"/>
              </a:rPr>
              <a:t>Material de expediente</a:t>
            </a:r>
            <a:endParaRPr lang="pt-BR" altLang="pt-BR" sz="28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  <a:buChar char="-"/>
            </a:pPr>
            <a:r>
              <a:rPr lang="pt-BR" altLang="pt-BR" sz="2800" dirty="0">
                <a:latin typeface="+mn-lt"/>
                <a:ea typeface="+mn-ea"/>
                <a:cs typeface="+mn-cs"/>
              </a:rPr>
              <a:t>Material de limpeza, copa e cozinha</a:t>
            </a:r>
            <a:endParaRPr lang="pt-BR" altLang="pt-BR" sz="28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  <a:buChar char="-"/>
            </a:pPr>
            <a:r>
              <a:rPr lang="pt-BR" altLang="pt-BR" sz="2800" dirty="0">
                <a:latin typeface="+mn-lt"/>
                <a:ea typeface="+mn-ea"/>
                <a:cs typeface="+mn-cs"/>
              </a:rPr>
              <a:t>Combustíveis</a:t>
            </a:r>
            <a:endParaRPr lang="pt-BR" altLang="pt-BR" sz="28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  <a:buChar char="-"/>
            </a:pPr>
            <a:endParaRPr lang="pt-BR" altLang="pt-BR" sz="2800" dirty="0">
              <a:latin typeface="+mn-lt"/>
              <a:ea typeface="+mn-ea"/>
              <a:cs typeface="+mn-cs"/>
            </a:endParaRPr>
          </a:p>
          <a:p>
            <a:pPr algn="l" eaLnBrk="1" hangingPunct="1">
              <a:lnSpc>
                <a:spcPct val="80000"/>
              </a:lnSpc>
              <a:buClrTx/>
              <a:buSzTx/>
              <a:buFontTx/>
            </a:pPr>
            <a:endParaRPr lang="pt-BR" altLang="pt-BR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pt-BR" altLang="pt-BR" sz="66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pt-BR" altLang="pt-BR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9220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>
            <a:spLocks noGrp="1"/>
          </p:cNvSpPr>
          <p:nvPr>
            <p:ph type="ctrTitle" hasCustomPrompt="1"/>
          </p:nvPr>
        </p:nvSpPr>
        <p:spPr>
          <a:xfrm>
            <a:off x="685800" y="188913"/>
            <a:ext cx="7772400" cy="1008062"/>
          </a:xfrm>
          <a:ln/>
        </p:spPr>
        <p:txBody>
          <a:bodyPr vert="horz" wrap="square" lIns="91440" tIns="45720" rIns="91440" bIns="45720" anchor="ctr" anchorCtr="0"/>
          <a:p>
            <a:pPr algn="r" eaLnBrk="1" hangingPunct="1">
              <a:buClrTx/>
              <a:buSzTx/>
              <a:buFontTx/>
            </a:pPr>
            <a:r>
              <a:rPr lang="pt-BR" altLang="pt-BR" sz="2800" b="1" dirty="0"/>
              <a:t>CÂMARA MUNICIPAL DE TERRA BOA</a:t>
            </a:r>
            <a:endParaRPr lang="pt-BR" altLang="pt-BR" sz="2800" b="1" dirty="0"/>
          </a:p>
        </p:txBody>
      </p:sp>
      <p:sp>
        <p:nvSpPr>
          <p:cNvPr id="1024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0" y="1341438"/>
            <a:ext cx="8964613" cy="47529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pt-BR" altLang="pt-BR" sz="40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Despesas Correntes</a:t>
            </a:r>
            <a:endParaRPr lang="pt-BR" altLang="pt-BR" sz="40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Materiais de Consumo  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pt-BR" altLang="pt-BR" sz="4000" dirty="0">
                <a:latin typeface="+mn-lt"/>
                <a:ea typeface="+mn-ea"/>
                <a:cs typeface="+mn-cs"/>
              </a:rPr>
              <a:t>1º - R$2.458,66</a:t>
            </a:r>
            <a:endParaRPr lang="pt-BR" altLang="pt-BR" sz="40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pt-BR" altLang="pt-BR" sz="4000" dirty="0">
              <a:latin typeface="+mn-lt"/>
              <a:ea typeface="+mn-ea"/>
              <a:cs typeface="+mn-cs"/>
            </a:endParaRPr>
          </a:p>
        </p:txBody>
      </p:sp>
      <p:pic>
        <p:nvPicPr>
          <p:cNvPr id="10244" name="Picture 4" descr="http://www.controlemunicipal.com.br/imagens/tb_5c2452e64c0e.jpg"/>
          <p:cNvPicPr>
            <a:picLocks noChangeAspect="1"/>
          </p:cNvPicPr>
          <p:nvPr/>
        </p:nvPicPr>
        <p:blipFill>
          <a:blip r:embed="rId1" r:link="rId2"/>
          <a:srcRect b="8629"/>
          <a:stretch>
            <a:fillRect/>
          </a:stretch>
        </p:blipFill>
        <p:spPr>
          <a:xfrm>
            <a:off x="684213" y="260350"/>
            <a:ext cx="1079500" cy="107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2481</Words>
  <Application>WPS Presentation</Application>
  <PresentationFormat>Apresentação na tela (4:3)</PresentationFormat>
  <Paragraphs>207</Paragraphs>
  <Slides>22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9" baseType="lpstr">
      <vt:lpstr>Arial</vt:lpstr>
      <vt:lpstr>SimSun</vt:lpstr>
      <vt:lpstr>Wingdings</vt:lpstr>
      <vt:lpstr>Calibri</vt:lpstr>
      <vt:lpstr>Microsoft YaHei</vt:lpstr>
      <vt:lpstr>Arial Unicode MS</vt:lpstr>
      <vt:lpstr>Design padrão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Particular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MUNICIPAL DE TERRA BOA</dc:title>
  <dc:creator>Usuário</dc:creator>
  <cp:lastModifiedBy>Eliane Madureira</cp:lastModifiedBy>
  <cp:revision>67</cp:revision>
  <cp:lastPrinted>2023-05-15T18:54:59Z</cp:lastPrinted>
  <dcterms:created xsi:type="dcterms:W3CDTF">2012-03-10T18:33:37Z</dcterms:created>
  <dcterms:modified xsi:type="dcterms:W3CDTF">2024-05-14T23:11:55Z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BDBE88A1287D4DD5AAFC09A3AB1BD71D_13</vt:lpwstr>
  </property>
  <property fmtid="{D5CDD505-2E9C-101B-9397-08002B2CF9AE}" pid="3" name="KSOProductBuildVer">
    <vt:lpwstr>1046-12.2.0.16909</vt:lpwstr>
  </property>
</Properties>
</file>